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0"/>
  </p:notesMasterIdLst>
  <p:sldIdLst>
    <p:sldId id="256" r:id="rId2"/>
    <p:sldId id="258" r:id="rId3"/>
    <p:sldId id="274" r:id="rId4"/>
    <p:sldId id="259" r:id="rId5"/>
    <p:sldId id="275" r:id="rId6"/>
    <p:sldId id="266" r:id="rId7"/>
    <p:sldId id="267" r:id="rId8"/>
    <p:sldId id="270" r:id="rId9"/>
    <p:sldId id="268" r:id="rId10"/>
    <p:sldId id="260" r:id="rId11"/>
    <p:sldId id="271" r:id="rId12"/>
    <p:sldId id="272" r:id="rId13"/>
    <p:sldId id="269" r:id="rId14"/>
    <p:sldId id="273" r:id="rId15"/>
    <p:sldId id="261" r:id="rId16"/>
    <p:sldId id="262" r:id="rId17"/>
    <p:sldId id="264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60"/>
  </p:normalViewPr>
  <p:slideViewPr>
    <p:cSldViewPr snapToGrid="0">
      <p:cViewPr>
        <p:scale>
          <a:sx n="72" d="100"/>
          <a:sy n="72" d="100"/>
        </p:scale>
        <p:origin x="-14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CA7D2-0201-4D7D-974B-C42FD2CDA845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7ED05-6341-4F22-AFB7-700AC4B89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54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7175" y="-11796713"/>
            <a:ext cx="16656050" cy="124920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9701" cy="124888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4825072-691C-4A32-8EC0-E809421187B1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2535410-0FE3-46A9-A7F4-8BB9E8F582F7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172FF61-F5AC-4BB7-BC4A-6723A2A90D36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B947DE-0027-41BE-B8B1-8D96991B3A6C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7175" y="-11796713"/>
            <a:ext cx="16656050" cy="124920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8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22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25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38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15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013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54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47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04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6198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809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0774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060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80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23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73B9B-B1DD-4A08-9A8F-FAE80A43EAF2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49AAD0-9340-4F2C-9941-73874D13D2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839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771" y="1934272"/>
            <a:ext cx="7537269" cy="1646302"/>
          </a:xfrm>
        </p:spPr>
        <p:txBody>
          <a:bodyPr/>
          <a:lstStyle/>
          <a:p>
            <a:pPr algn="ctr"/>
            <a:r>
              <a:rPr lang="ru-RU" sz="7200" dirty="0" smtClean="0">
                <a:solidFill>
                  <a:schemeClr val="tx1"/>
                </a:solidFill>
              </a:rPr>
              <a:t>СОБСТВЕННОСТЬ</a:t>
            </a:r>
            <a:endParaRPr lang="ru-RU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329" y="722443"/>
            <a:ext cx="7113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ЧТО ЗНАЧИТ </a:t>
            </a:r>
          </a:p>
          <a:p>
            <a:pPr algn="ctr"/>
            <a:r>
              <a:rPr lang="ru-RU" sz="3200" b="1" dirty="0" smtClean="0">
                <a:solidFill>
                  <a:srgbClr val="92D050"/>
                </a:solidFill>
              </a:rPr>
              <a:t>«БЫТЬ СОБСТВЕННИКОМ?»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623" y="2314637"/>
            <a:ext cx="751690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СТАТЬЯ 35 КОНСТИТУЦИИ РФ </a:t>
            </a:r>
            <a:r>
              <a:rPr lang="ru-RU" sz="1600" b="1" dirty="0" smtClean="0"/>
              <a:t>(СТР. 103)</a:t>
            </a:r>
          </a:p>
          <a:p>
            <a:pPr algn="ctr"/>
            <a:endParaRPr lang="ru-RU" sz="1600" b="1" dirty="0" smtClean="0"/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/>
              <a:t> </a:t>
            </a:r>
            <a:r>
              <a:rPr lang="ru-RU" sz="2400" b="1" dirty="0" smtClean="0"/>
              <a:t> КТО ИМЕЕТ ПРАВО НА СОБСТВЕННОСТЬ?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/>
              <a:t> </a:t>
            </a:r>
            <a:r>
              <a:rPr lang="ru-RU" sz="2400" b="1" dirty="0" smtClean="0"/>
              <a:t> КАКИЕ ВОЗМОЖНОСТИ ДАЁТ ПРАВО СОБСТВЕННОСТИ?</a:t>
            </a:r>
          </a:p>
          <a:p>
            <a:pPr algn="ctr"/>
            <a:endParaRPr lang="ru-RU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183341" y="4666131"/>
            <a:ext cx="6481482" cy="1425388"/>
            <a:chOff x="1183341" y="4666131"/>
            <a:chExt cx="6481482" cy="1425388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183341" y="4666131"/>
              <a:ext cx="3052483" cy="14253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/>
                <a:t>ФИЗИЧЕСКИЕ</a:t>
              </a:r>
              <a:r>
                <a:rPr lang="ru-RU" sz="4000" b="1" dirty="0" smtClean="0"/>
                <a:t> ЛИЦА</a:t>
              </a:r>
              <a:endParaRPr lang="ru-RU" sz="4000" b="1" dirty="0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4612340" y="4666131"/>
              <a:ext cx="3052483" cy="14253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ЮРИДИЧЕСКИЕ</a:t>
              </a:r>
              <a:r>
                <a:rPr lang="ru-RU" sz="4000" b="1" dirty="0" smtClean="0"/>
                <a:t> ЛИЦА</a:t>
              </a:r>
              <a:endParaRPr lang="ru-RU" sz="4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071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57200" y="128588"/>
            <a:ext cx="8228013" cy="14351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b="1" dirty="0" smtClean="0"/>
              <a:t>Собственность</a:t>
            </a:r>
            <a:endParaRPr lang="ru-RU" sz="4400" b="1" dirty="0"/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82386" y="1569766"/>
            <a:ext cx="8228013" cy="4524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ts val="8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dirty="0"/>
              <a:t> </a:t>
            </a:r>
          </a:p>
          <a:p>
            <a:pPr algn="ctr">
              <a:spcBef>
                <a:spcPts val="8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dirty="0"/>
              <a:t>принадлежность материальных и духовных ценностей, денежных средств определенным лицам, а также право на их обладание.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329" y="722443"/>
            <a:ext cx="7113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ЧТО ЗНАЧИТ </a:t>
            </a:r>
          </a:p>
          <a:p>
            <a:pPr algn="ctr"/>
            <a:r>
              <a:rPr lang="ru-RU" sz="3200" b="1" dirty="0" smtClean="0">
                <a:solidFill>
                  <a:srgbClr val="92D050"/>
                </a:solidFill>
              </a:rPr>
              <a:t>«БЫТЬ СОБСТВЕННИКОМ?»</a:t>
            </a:r>
            <a:endParaRPr lang="ru-RU" sz="2400" b="1" dirty="0">
              <a:solidFill>
                <a:srgbClr val="92D05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53950" y="4362609"/>
            <a:ext cx="3052483" cy="1425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ВЛАДЕНИЕ</a:t>
            </a:r>
            <a:endParaRPr lang="ru-RU" sz="40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6754" y="2737821"/>
            <a:ext cx="4408707" cy="1425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dirty="0" smtClean="0"/>
              <a:t>ИСПОЛЬЗОВАНИЕ</a:t>
            </a:r>
            <a:endParaRPr lang="ru-RU" sz="3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12340" y="2729753"/>
            <a:ext cx="4322654" cy="1425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dirty="0" smtClean="0"/>
              <a:t>РАСПОРЯЖЕНИЕ</a:t>
            </a:r>
            <a:endParaRPr lang="ru-RU" sz="3800" b="1" dirty="0"/>
          </a:p>
        </p:txBody>
      </p:sp>
    </p:spTree>
    <p:extLst>
      <p:ext uri="{BB962C8B-B14F-4D97-AF65-F5344CB8AC3E}">
        <p14:creationId xmlns:p14="http://schemas.microsoft.com/office/powerpoint/2010/main" val="350071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2878954" y="2290400"/>
            <a:ext cx="2914650" cy="3740150"/>
          </a:xfrm>
          <a:prstGeom prst="rect">
            <a:avLst/>
          </a:prstGeom>
          <a:noFill/>
          <a:ln w="9525" cap="flat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4963" algn="ctr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3200" b="1" dirty="0"/>
              <a:t>Пользование - </a:t>
            </a:r>
          </a:p>
          <a:p>
            <a:pPr marL="342900" indent="-334963" algn="ctr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3200" dirty="0"/>
              <a:t>извлечение из имущества полезных свойств 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41300" y="2308225"/>
            <a:ext cx="2495550" cy="3740150"/>
          </a:xfrm>
          <a:prstGeom prst="rect">
            <a:avLst/>
          </a:prstGeom>
          <a:noFill/>
          <a:ln w="9525" cap="flat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4963" algn="ctr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3200" b="1" dirty="0"/>
              <a:t>Владение - </a:t>
            </a:r>
          </a:p>
          <a:p>
            <a:pPr marL="342900" indent="-334963" algn="ctr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3200" dirty="0"/>
              <a:t>фактическое обладание вещью</a:t>
            </a:r>
          </a:p>
          <a:p>
            <a:pPr marL="342900" indent="-334963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3200" dirty="0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5938838" y="2279062"/>
            <a:ext cx="3205162" cy="3742916"/>
          </a:xfrm>
          <a:prstGeom prst="rect">
            <a:avLst/>
          </a:prstGeom>
          <a:noFill/>
          <a:ln w="9525" cap="flat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4963" algn="ctr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800" b="1" dirty="0"/>
              <a:t>Распоряжение </a:t>
            </a:r>
            <a:r>
              <a:rPr lang="ru-RU" sz="2800" b="1" dirty="0" smtClean="0"/>
              <a:t>–</a:t>
            </a:r>
          </a:p>
          <a:p>
            <a:pPr marL="342900" indent="-334963" algn="ctr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500" dirty="0" smtClean="0"/>
              <a:t>возможность </a:t>
            </a:r>
            <a:r>
              <a:rPr lang="ru-RU" sz="2500" dirty="0"/>
              <a:t>изменения его </a:t>
            </a:r>
            <a:r>
              <a:rPr lang="ru-RU" sz="2500" dirty="0" smtClean="0"/>
              <a:t>принадлежности, </a:t>
            </a:r>
            <a:r>
              <a:rPr lang="ru-RU" sz="2500" dirty="0"/>
              <a:t>состояния, включая полную или частичную передачу прав 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57200" y="0"/>
            <a:ext cx="8224838" cy="149651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 dirty="0"/>
              <a:t>Юридическое содержание собственности </a:t>
            </a:r>
            <a:br>
              <a:rPr lang="ru-RU" sz="3600" b="1" dirty="0"/>
            </a:br>
            <a:endParaRPr lang="ru-RU" sz="36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/>
          <p:cNvSpPr>
            <a:spLocks noChangeArrowheads="1"/>
          </p:cNvSpPr>
          <p:nvPr/>
        </p:nvSpPr>
        <p:spPr bwMode="auto">
          <a:xfrm>
            <a:off x="5867400" y="2939143"/>
            <a:ext cx="3025775" cy="142648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468313" y="1844675"/>
            <a:ext cx="4032250" cy="33845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b="1" dirty="0" smtClean="0">
                <a:solidFill>
                  <a:schemeClr val="tx1"/>
                </a:solidFill>
              </a:rPr>
              <a:t>Практическое задание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43363" cy="43021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ru-RU" b="1" dirty="0" smtClean="0">
                <a:solidFill>
                  <a:srgbClr val="292929"/>
                </a:solidFill>
              </a:rPr>
              <a:t>  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b="1" dirty="0" smtClean="0">
                <a:solidFill>
                  <a:srgbClr val="292929"/>
                </a:solidFill>
              </a:rPr>
              <a:t>  Какое право иллюстрирует этот пример: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3200" b="1" u="sng" dirty="0" smtClean="0">
                <a:solidFill>
                  <a:schemeClr val="tx2"/>
                </a:solidFill>
              </a:rPr>
              <a:t>Отец подарил сыну квартиру.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435600" y="1828800"/>
            <a:ext cx="3251200" cy="3540034"/>
          </a:xfrm>
        </p:spPr>
        <p:txBody>
          <a:bodyPr/>
          <a:lstStyle/>
          <a:p>
            <a:pPr lvl="1" eaLnBrk="1" hangingPunct="1">
              <a:buFont typeface="Wingdings" pitchFamily="2" charset="2"/>
              <a:buNone/>
            </a:pPr>
            <a:r>
              <a:rPr lang="ru-RU" altLang="ru-RU" dirty="0" smtClean="0"/>
              <a:t>	</a:t>
            </a:r>
          </a:p>
          <a:p>
            <a:pPr lvl="1" eaLnBrk="1" hangingPunct="1">
              <a:buFont typeface="Wingdings" pitchFamily="2" charset="2"/>
              <a:buNone/>
            </a:pPr>
            <a:endParaRPr lang="ru-RU" altLang="ru-RU" dirty="0" smtClean="0"/>
          </a:p>
          <a:p>
            <a:pPr lvl="1" eaLnBrk="1" hangingPunct="1">
              <a:buFont typeface="Wingdings" pitchFamily="2" charset="2"/>
              <a:buNone/>
            </a:pPr>
            <a:endParaRPr lang="ru-RU" altLang="ru-RU" sz="3200" dirty="0" smtClean="0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>
            <a:off x="4643438" y="3644900"/>
            <a:ext cx="1081087" cy="215900"/>
          </a:xfrm>
          <a:prstGeom prst="rightArrow">
            <a:avLst>
              <a:gd name="adj1" fmla="val 50000"/>
              <a:gd name="adj2" fmla="val 125184"/>
            </a:avLst>
          </a:prstGeom>
          <a:solidFill>
            <a:schemeClr val="tx2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36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36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  <p:bldP spid="39941" grpId="0" build="p"/>
      <p:bldP spid="39942" grpId="0" build="p"/>
      <p:bldP spid="399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ChangeArrowheads="1"/>
          </p:cNvSpPr>
          <p:nvPr/>
        </p:nvSpPr>
        <p:spPr bwMode="auto">
          <a:xfrm>
            <a:off x="5724525" y="3108960"/>
            <a:ext cx="2808288" cy="154400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684213" y="1916113"/>
            <a:ext cx="3382962" cy="37449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altLang="ru-RU">
              <a:solidFill>
                <a:schemeClr val="accent2"/>
              </a:solidFill>
            </a:endParaRP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b="1" dirty="0" smtClean="0">
                <a:solidFill>
                  <a:schemeClr val="tx1"/>
                </a:solidFill>
              </a:rPr>
              <a:t>Практическое задание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altLang="ru-RU" dirty="0" smtClean="0"/>
              <a:t>     </a:t>
            </a:r>
            <a:r>
              <a:rPr lang="ru-RU" altLang="ru-RU" b="1" dirty="0" smtClean="0">
                <a:solidFill>
                  <a:srgbClr val="1C1C1C"/>
                </a:solidFill>
              </a:rPr>
              <a:t>Какое право иллюстрирует данный пример: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b="1" dirty="0" smtClean="0">
              <a:solidFill>
                <a:srgbClr val="1C1C1C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b="1" dirty="0" smtClean="0">
                <a:solidFill>
                  <a:schemeClr val="bg2"/>
                </a:solidFill>
              </a:rPr>
              <a:t>   </a:t>
            </a:r>
            <a:r>
              <a:rPr lang="ru-RU" altLang="ru-RU" sz="2800" b="1" u="sng" dirty="0" smtClean="0">
                <a:solidFill>
                  <a:schemeClr val="tx1"/>
                </a:solidFill>
              </a:rPr>
              <a:t>Гражданин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800" b="1" u="sng" dirty="0" smtClean="0">
                <a:solidFill>
                  <a:schemeClr val="tx1"/>
                </a:solidFill>
              </a:rPr>
              <a:t>проживает в купленной им квартире</a:t>
            </a:r>
            <a:r>
              <a:rPr lang="ru-RU" altLang="ru-RU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580063" y="1828800"/>
            <a:ext cx="3106737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altLang="ru-RU" dirty="0" smtClean="0"/>
          </a:p>
          <a:p>
            <a:pPr eaLnBrk="1" hangingPunct="1">
              <a:buFont typeface="Wingdings" pitchFamily="2" charset="2"/>
              <a:buNone/>
            </a:pPr>
            <a:endParaRPr lang="ru-RU" altLang="ru-RU" dirty="0" smtClean="0"/>
          </a:p>
          <a:p>
            <a:pPr eaLnBrk="1" hangingPunct="1">
              <a:buFont typeface="Wingdings" pitchFamily="2" charset="2"/>
              <a:buNone/>
            </a:pPr>
            <a:endParaRPr lang="ru-RU" altLang="ru-RU" dirty="0" smtClean="0"/>
          </a:p>
        </p:txBody>
      </p:sp>
      <p:sp>
        <p:nvSpPr>
          <p:cNvPr id="43017" name="AutoShape 9"/>
          <p:cNvSpPr>
            <a:spLocks noChangeArrowheads="1"/>
          </p:cNvSpPr>
          <p:nvPr/>
        </p:nvSpPr>
        <p:spPr bwMode="auto">
          <a:xfrm>
            <a:off x="4211638" y="3933825"/>
            <a:ext cx="1368425" cy="215900"/>
          </a:xfrm>
          <a:prstGeom prst="rightArrow">
            <a:avLst>
              <a:gd name="adj1" fmla="val 50000"/>
              <a:gd name="adj2" fmla="val 158456"/>
            </a:avLst>
          </a:prstGeom>
          <a:solidFill>
            <a:schemeClr val="bg2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440"/>
                            </p:stCondLst>
                            <p:childTnLst>
                              <p:par>
                                <p:cTn id="1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4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  <p:bldP spid="430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2432" t="10097" r="33999" b="29658"/>
          <a:stretch>
            <a:fillRect/>
          </a:stretch>
        </p:blipFill>
        <p:spPr bwMode="auto">
          <a:xfrm>
            <a:off x="1397726" y="222068"/>
            <a:ext cx="6335485" cy="639249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1132114" y="230777"/>
            <a:ext cx="6347714" cy="1320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4000" b="1" dirty="0" smtClean="0">
                <a:solidFill>
                  <a:schemeClr val="tx1"/>
                </a:solidFill>
              </a:rPr>
              <a:t>Субъекты права </a:t>
            </a:r>
            <a:r>
              <a:rPr lang="ru-RU" altLang="ru-RU" sz="4000" b="1" dirty="0" smtClean="0">
                <a:solidFill>
                  <a:schemeClr val="tx1"/>
                </a:solidFill>
              </a:rPr>
              <a:t>собственности</a:t>
            </a:r>
            <a:br>
              <a:rPr lang="ru-RU" altLang="ru-RU" sz="4000" b="1" dirty="0" smtClean="0">
                <a:solidFill>
                  <a:schemeClr val="tx1"/>
                </a:solidFill>
              </a:rPr>
            </a:br>
            <a:r>
              <a:rPr lang="ru-RU" altLang="ru-RU" sz="1600" b="1" dirty="0" smtClean="0">
                <a:solidFill>
                  <a:schemeClr val="tx1"/>
                </a:solidFill>
              </a:rPr>
              <a:t>установите соответствие</a:t>
            </a:r>
            <a:endParaRPr lang="ru-RU" altLang="ru-RU" sz="1600" b="1" dirty="0" smtClean="0">
              <a:solidFill>
                <a:schemeClr val="tx1"/>
              </a:solidFill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95288" y="2062163"/>
            <a:ext cx="28007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400" b="1" u="sng"/>
              <a:t>Физические лица</a:t>
            </a:r>
          </a:p>
          <a:p>
            <a:r>
              <a:rPr lang="ru-RU" altLang="ru-RU" sz="2400" b="1" u="sng"/>
              <a:t>(граждане</a:t>
            </a:r>
            <a:r>
              <a:rPr lang="ru-RU" altLang="ru-RU" sz="2400" b="1"/>
              <a:t>)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323850" y="3141663"/>
            <a:ext cx="36311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400" b="1" u="sng"/>
              <a:t>Юридические лица</a:t>
            </a:r>
          </a:p>
          <a:p>
            <a:r>
              <a:rPr lang="ru-RU" altLang="ru-RU" sz="2400" b="1" u="sng"/>
              <a:t>(фирмы, предприятия)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23850" y="4294188"/>
            <a:ext cx="34275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400" b="1" u="sng" dirty="0"/>
              <a:t>Государство, </a:t>
            </a:r>
          </a:p>
          <a:p>
            <a:r>
              <a:rPr lang="ru-RU" altLang="ru-RU" sz="2400" b="1" u="sng" dirty="0"/>
              <a:t>Субъекты Федерации</a:t>
            </a:r>
          </a:p>
          <a:p>
            <a:endParaRPr lang="ru-RU" altLang="ru-RU" sz="2400" b="1" dirty="0"/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323850" y="5661025"/>
            <a:ext cx="34004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400" b="1" u="sng"/>
              <a:t>Муниципальные образования</a:t>
            </a:r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5435600" y="2349500"/>
            <a:ext cx="3278188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altLang="ru-RU" sz="2800" b="1"/>
              <a:t>Частная </a:t>
            </a:r>
          </a:p>
          <a:p>
            <a:pPr algn="ctr"/>
            <a:r>
              <a:rPr lang="ru-RU" altLang="ru-RU" sz="2800" b="1"/>
              <a:t>Собственность</a:t>
            </a:r>
          </a:p>
          <a:p>
            <a:pPr algn="ctr"/>
            <a:r>
              <a:rPr lang="ru-RU" altLang="ru-RU" sz="2000" b="1"/>
              <a:t>(индивидуальная и</a:t>
            </a:r>
            <a:r>
              <a:rPr lang="ru-RU" altLang="ru-RU" sz="2800" b="1"/>
              <a:t> </a:t>
            </a:r>
            <a:r>
              <a:rPr lang="ru-RU" altLang="ru-RU" sz="2000" b="1"/>
              <a:t>коллективная)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5292725" y="4076700"/>
            <a:ext cx="32670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altLang="ru-RU" sz="2800" b="1"/>
              <a:t>Государственная</a:t>
            </a:r>
          </a:p>
          <a:p>
            <a:pPr algn="ctr"/>
            <a:r>
              <a:rPr lang="ru-RU" altLang="ru-RU" sz="2800" b="1"/>
              <a:t> собственность</a:t>
            </a: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5364163" y="5589588"/>
            <a:ext cx="30289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800" b="1"/>
              <a:t>Муниципальная</a:t>
            </a:r>
          </a:p>
          <a:p>
            <a:r>
              <a:rPr lang="ru-RU" altLang="ru-RU" sz="2800" b="1"/>
              <a:t> собственность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10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10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5" grpId="0"/>
      <p:bldP spid="46086" grpId="0"/>
      <p:bldP spid="46087" grpId="0"/>
      <p:bldP spid="46089" grpId="0"/>
      <p:bldP spid="46090" grpId="0"/>
      <p:bldP spid="46091" grpId="0"/>
      <p:bldP spid="460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329" y="722443"/>
            <a:ext cx="711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ФОРМЫ СОБСТВЕННОСТИ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5519" y="1998111"/>
            <a:ext cx="3052483" cy="1425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ЧАСТНАЯ</a:t>
            </a:r>
            <a:endParaRPr lang="ru-RU" sz="40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5519" y="3565712"/>
            <a:ext cx="3052483" cy="1425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ОБЩЕСТВЕННАЯ</a:t>
            </a:r>
            <a:endParaRPr lang="ru-RU" sz="24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30897" y="1998111"/>
            <a:ext cx="3052483" cy="1425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КОЛЛЕКТИВНАЯ</a:t>
            </a:r>
            <a:endParaRPr lang="ru-RU" sz="24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30898" y="3565712"/>
            <a:ext cx="3052483" cy="1425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ГОСУДАРСТВЕННАЯ</a:t>
            </a:r>
            <a:endParaRPr lang="ru-RU" sz="20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43209" y="4706673"/>
            <a:ext cx="3052483" cy="1425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МУНИЦИПАЛЬНАЯ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148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5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009" t="9022" r="34291" b="38965"/>
          <a:stretch>
            <a:fillRect/>
          </a:stretch>
        </p:blipFill>
        <p:spPr bwMode="auto">
          <a:xfrm>
            <a:off x="1084216" y="326570"/>
            <a:ext cx="6975567" cy="623814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579" t="25869" r="33881" b="34983"/>
          <a:stretch>
            <a:fillRect/>
          </a:stretch>
        </p:blipFill>
        <p:spPr bwMode="auto">
          <a:xfrm>
            <a:off x="391886" y="627017"/>
            <a:ext cx="8420039" cy="552558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5580063" y="5084763"/>
            <a:ext cx="3024187" cy="10080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5" name="Rectangle 25"/>
          <p:cNvSpPr>
            <a:spLocks noChangeArrowheads="1"/>
          </p:cNvSpPr>
          <p:nvPr/>
        </p:nvSpPr>
        <p:spPr bwMode="auto">
          <a:xfrm>
            <a:off x="5580063" y="3500438"/>
            <a:ext cx="3095625" cy="8651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6" name="Rectangle 24"/>
          <p:cNvSpPr>
            <a:spLocks noChangeArrowheads="1"/>
          </p:cNvSpPr>
          <p:nvPr/>
        </p:nvSpPr>
        <p:spPr bwMode="auto">
          <a:xfrm>
            <a:off x="5219700" y="2276475"/>
            <a:ext cx="3744913" cy="6477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Rectangle 20"/>
          <p:cNvSpPr>
            <a:spLocks noChangeArrowheads="1"/>
          </p:cNvSpPr>
          <p:nvPr/>
        </p:nvSpPr>
        <p:spPr bwMode="auto">
          <a:xfrm>
            <a:off x="250825" y="6092825"/>
            <a:ext cx="403383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Rectangle 19"/>
          <p:cNvSpPr>
            <a:spLocks noChangeArrowheads="1"/>
          </p:cNvSpPr>
          <p:nvPr/>
        </p:nvSpPr>
        <p:spPr bwMode="auto">
          <a:xfrm>
            <a:off x="250825" y="5084763"/>
            <a:ext cx="3384550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9" name="Rectangle 18"/>
          <p:cNvSpPr>
            <a:spLocks noChangeArrowheads="1"/>
          </p:cNvSpPr>
          <p:nvPr/>
        </p:nvSpPr>
        <p:spPr bwMode="auto">
          <a:xfrm>
            <a:off x="250825" y="4508500"/>
            <a:ext cx="4032250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0" name="Rectangle 17"/>
          <p:cNvSpPr>
            <a:spLocks noChangeArrowheads="1"/>
          </p:cNvSpPr>
          <p:nvPr/>
        </p:nvSpPr>
        <p:spPr bwMode="auto">
          <a:xfrm>
            <a:off x="250825" y="3933825"/>
            <a:ext cx="2952750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1" name="Rectangle 15"/>
          <p:cNvSpPr>
            <a:spLocks noChangeArrowheads="1"/>
          </p:cNvSpPr>
          <p:nvPr/>
        </p:nvSpPr>
        <p:spPr bwMode="auto">
          <a:xfrm>
            <a:off x="250825" y="3429000"/>
            <a:ext cx="1081088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2" name="Rectangle 14"/>
          <p:cNvSpPr>
            <a:spLocks noChangeArrowheads="1"/>
          </p:cNvSpPr>
          <p:nvPr/>
        </p:nvSpPr>
        <p:spPr bwMode="auto">
          <a:xfrm>
            <a:off x="250825" y="2852738"/>
            <a:ext cx="1873250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3" name="Rectangle 13"/>
          <p:cNvSpPr>
            <a:spLocks noChangeArrowheads="1"/>
          </p:cNvSpPr>
          <p:nvPr/>
        </p:nvSpPr>
        <p:spPr bwMode="auto">
          <a:xfrm>
            <a:off x="250825" y="2349500"/>
            <a:ext cx="1152525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34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chemeClr val="tx1"/>
                </a:solidFill>
              </a:rPr>
              <a:t>Практическое </a:t>
            </a:r>
            <a:r>
              <a:rPr lang="ru-RU" altLang="ru-RU" b="1" dirty="0" smtClean="0">
                <a:solidFill>
                  <a:schemeClr val="tx1"/>
                </a:solidFill>
              </a:rPr>
              <a:t>задание</a:t>
            </a:r>
            <a:br>
              <a:rPr lang="ru-RU" altLang="ru-RU" b="1" dirty="0" smtClean="0">
                <a:solidFill>
                  <a:schemeClr val="tx1"/>
                </a:solidFill>
              </a:rPr>
            </a:br>
            <a:r>
              <a:rPr lang="ru-RU" altLang="ru-RU" sz="2000" b="1" dirty="0" smtClean="0">
                <a:solidFill>
                  <a:schemeClr val="tx1"/>
                </a:solidFill>
              </a:rPr>
              <a:t>установите соответствие</a:t>
            </a:r>
            <a:endParaRPr lang="ru-RU" altLang="ru-RU" sz="2000" b="1" dirty="0" smtClean="0">
              <a:solidFill>
                <a:schemeClr val="tx1"/>
              </a:solidFill>
            </a:endParaRP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79388" y="1773238"/>
            <a:ext cx="4022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400" b="1"/>
              <a:t>Объекты собственности: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250825" y="2349500"/>
            <a:ext cx="1081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000" b="1" u="sng"/>
              <a:t>Земля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250825" y="2852738"/>
            <a:ext cx="2017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000" b="1" u="sng"/>
              <a:t>Предприятия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179388" y="3429000"/>
            <a:ext cx="1150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000" b="1" u="sng"/>
              <a:t>Здания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250825" y="3933825"/>
            <a:ext cx="3168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000" b="1" u="sng"/>
              <a:t>Средства транспорта</a:t>
            </a: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323850" y="4508500"/>
            <a:ext cx="410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000" b="1" u="sng"/>
              <a:t>Ядерное и химическое оружие</a:t>
            </a:r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250825" y="5060950"/>
            <a:ext cx="337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ru-RU" sz="2000" b="1" u="sng"/>
              <a:t>Объекты культурного и</a:t>
            </a:r>
          </a:p>
          <a:p>
            <a:r>
              <a:rPr lang="ru-RU" altLang="ru-RU" sz="2000" b="1" u="sng"/>
              <a:t> исторического наследия</a:t>
            </a:r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323850" y="6021388"/>
            <a:ext cx="4032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000" b="1" u="sng"/>
              <a:t>Имущество вооруженных сил</a:t>
            </a:r>
          </a:p>
        </p:txBody>
      </p:sp>
      <p:sp>
        <p:nvSpPr>
          <p:cNvPr id="49173" name="Text Box 21"/>
          <p:cNvSpPr txBox="1">
            <a:spLocks noChangeArrowheads="1"/>
          </p:cNvSpPr>
          <p:nvPr/>
        </p:nvSpPr>
        <p:spPr bwMode="auto">
          <a:xfrm>
            <a:off x="5219700" y="2297113"/>
            <a:ext cx="426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altLang="ru-RU" sz="2400" b="1"/>
              <a:t>Частная собственность</a:t>
            </a:r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5761871" y="3500438"/>
            <a:ext cx="274947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altLang="ru-RU" sz="2400" b="1"/>
              <a:t>Государственная</a:t>
            </a:r>
          </a:p>
          <a:p>
            <a:pPr algn="ctr"/>
            <a:r>
              <a:rPr lang="ru-RU" altLang="ru-RU" sz="2400" b="1"/>
              <a:t> собственность</a:t>
            </a:r>
          </a:p>
        </p:txBody>
      </p:sp>
      <p:sp>
        <p:nvSpPr>
          <p:cNvPr id="49175" name="Text Box 23"/>
          <p:cNvSpPr txBox="1">
            <a:spLocks noChangeArrowheads="1"/>
          </p:cNvSpPr>
          <p:nvPr/>
        </p:nvSpPr>
        <p:spPr bwMode="auto">
          <a:xfrm>
            <a:off x="5508625" y="5157788"/>
            <a:ext cx="29813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altLang="ru-RU" sz="2400" b="1"/>
              <a:t>Муниципальная</a:t>
            </a:r>
          </a:p>
          <a:p>
            <a:pPr algn="ctr"/>
            <a:r>
              <a:rPr lang="ru-RU" altLang="ru-RU" sz="2400" b="1"/>
              <a:t>собственность</a:t>
            </a:r>
          </a:p>
        </p:txBody>
      </p:sp>
      <p:sp>
        <p:nvSpPr>
          <p:cNvPr id="8221" name="Line 32"/>
          <p:cNvSpPr>
            <a:spLocks noChangeShapeType="1"/>
          </p:cNvSpPr>
          <p:nvPr/>
        </p:nvSpPr>
        <p:spPr bwMode="auto">
          <a:xfrm>
            <a:off x="2195513" y="3068638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30" name="Line 42"/>
          <p:cNvSpPr>
            <a:spLocks noChangeShapeType="1"/>
          </p:cNvSpPr>
          <p:nvPr/>
        </p:nvSpPr>
        <p:spPr bwMode="auto">
          <a:xfrm>
            <a:off x="3635375" y="5445125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4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6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760"/>
                            </p:stCondLst>
                            <p:childTnLst>
                              <p:par>
                                <p:cTn id="5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500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500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500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49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410"/>
                            </p:stCondLst>
                            <p:childTnLst>
                              <p:par>
                                <p:cTn id="7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6" grpId="0"/>
      <p:bldP spid="49158" grpId="0"/>
      <p:bldP spid="49159" grpId="0"/>
      <p:bldP spid="49160" grpId="0"/>
      <p:bldP spid="49161" grpId="0"/>
      <p:bldP spid="49162" grpId="0"/>
      <p:bldP spid="49163" grpId="0"/>
      <p:bldP spid="49164" grpId="0"/>
      <p:bldP spid="49173" grpId="0"/>
      <p:bldP spid="49174" grpId="0"/>
      <p:bldP spid="491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580" t="18903" r="33469" b="47792"/>
          <a:stretch>
            <a:fillRect/>
          </a:stretch>
        </p:blipFill>
        <p:spPr bwMode="auto">
          <a:xfrm>
            <a:off x="378824" y="1136467"/>
            <a:ext cx="7910923" cy="43629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329" y="722443"/>
            <a:ext cx="7113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СПОСОБЫ ПОЛУЧЕНИЯ СОБСТВЕННОСТИ</a:t>
            </a:r>
          </a:p>
        </p:txBody>
      </p:sp>
      <p:sp>
        <p:nvSpPr>
          <p:cNvPr id="3" name="Овал 2"/>
          <p:cNvSpPr/>
          <p:nvPr/>
        </p:nvSpPr>
        <p:spPr>
          <a:xfrm>
            <a:off x="416854" y="2465906"/>
            <a:ext cx="927847" cy="9278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1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44700" y="2488320"/>
            <a:ext cx="60273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ИЗГОТОВЛЕНИЕ ЦЕННОСТИ </a:t>
            </a:r>
          </a:p>
          <a:p>
            <a:r>
              <a:rPr lang="ru-RU" dirty="0" smtClean="0"/>
              <a:t>ДЛЯ ЛИЧНОГО ИСПОЛЬЗОВАНИЯ</a:t>
            </a:r>
          </a:p>
          <a:p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16856" y="3740495"/>
            <a:ext cx="927847" cy="9278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2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44701" y="3744070"/>
            <a:ext cx="602730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ПОЛУЧЕНИЕ ЦЕННОСТИ В РЕЗУЛЬТАТЕ ИСПОЛЬЗОВАНИЯ ДРУГОЙ ЧАСТНОЙ СОБСТВЕННОСТИ</a:t>
            </a:r>
          </a:p>
          <a:p>
            <a:r>
              <a:rPr lang="ru-RU" sz="1400" i="1" dirty="0" smtClean="0"/>
              <a:t>(УРОЖАЙ НА ДАЧЕ, РАЗВЕДЕНИЕ СКОТА И ДР.) </a:t>
            </a:r>
            <a:endParaRPr lang="ru-RU" sz="1400" i="1" dirty="0"/>
          </a:p>
        </p:txBody>
      </p:sp>
      <p:sp>
        <p:nvSpPr>
          <p:cNvPr id="8" name="Овал 7"/>
          <p:cNvSpPr/>
          <p:nvPr/>
        </p:nvSpPr>
        <p:spPr>
          <a:xfrm>
            <a:off x="416858" y="4929716"/>
            <a:ext cx="927847" cy="9278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3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44703" y="5177723"/>
            <a:ext cx="6027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ПОЛУЧЕНИЕ ЦЕННОСТИ В НАСЛЕДСТВО ИЛИ ДАР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07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97537" y="3149374"/>
            <a:ext cx="927847" cy="9278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5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5384" y="3290131"/>
            <a:ext cx="6027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ПРИОБРЕТЕНИЕ ПРАВА НА ЦЕННОСТЬ, </a:t>
            </a:r>
          </a:p>
          <a:p>
            <a:r>
              <a:rPr lang="ru-RU" dirty="0" smtClean="0"/>
              <a:t>КОТОРАЯ НЕ ИМЕЕТ СОБСТВЕННИКА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97537" y="4330007"/>
            <a:ext cx="927847" cy="9278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6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5384" y="4470764"/>
            <a:ext cx="6027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ПОЛУЧЕНИЕ ЧАСТИ ЦЕННОСТИ </a:t>
            </a:r>
          </a:p>
          <a:p>
            <a:r>
              <a:rPr lang="ru-RU" dirty="0" smtClean="0"/>
              <a:t>В РЕЗУЛЬТАТЕ КООПЕРАЦИИ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97537" y="1968739"/>
            <a:ext cx="927847" cy="92784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4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5384" y="2202227"/>
            <a:ext cx="6027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ПОКУПКА ЦЕННОСТИ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1329" y="722443"/>
            <a:ext cx="7113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СПОСОБЫ ПОЛУЧЕНИЯ СОБСТВЕННОСТИ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82994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882" y="2343933"/>
            <a:ext cx="7113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92D050"/>
                </a:solidFill>
              </a:rPr>
              <a:t>КТО</a:t>
            </a:r>
            <a:r>
              <a:rPr lang="ru-RU" sz="4000" b="1" dirty="0" smtClean="0"/>
              <a:t> И </a:t>
            </a:r>
            <a:r>
              <a:rPr lang="ru-RU" sz="4000" b="1" dirty="0" smtClean="0">
                <a:solidFill>
                  <a:srgbClr val="92D050"/>
                </a:solidFill>
              </a:rPr>
              <a:t>КАК ЗАЩИЩАЕТ </a:t>
            </a:r>
          </a:p>
          <a:p>
            <a:pPr algn="ctr"/>
            <a:r>
              <a:rPr lang="ru-RU" sz="4000" b="1" dirty="0" smtClean="0"/>
              <a:t>ПРАВО СОБСТВЕННОСТИ?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48014" y="3802566"/>
            <a:ext cx="6293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77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987380" y="394063"/>
            <a:ext cx="7056437" cy="914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smtClean="0"/>
              <a:t>Защита </a:t>
            </a:r>
            <a:r>
              <a:rPr lang="ru-RU" sz="4000" b="1" dirty="0"/>
              <a:t>прав собственности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 l="25232" t="1229" r="23249"/>
          <a:stretch>
            <a:fillRect/>
          </a:stretch>
        </p:blipFill>
        <p:spPr bwMode="auto">
          <a:xfrm>
            <a:off x="3200401" y="1389939"/>
            <a:ext cx="2233748" cy="351208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50" y="3107046"/>
            <a:ext cx="2448379" cy="340805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05938" y="3004457"/>
            <a:ext cx="2432838" cy="354797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242</TotalTime>
  <Words>269</Words>
  <Application>Microsoft Office PowerPoint</Application>
  <PresentationFormat>Экран (4:3)</PresentationFormat>
  <Paragraphs>97</Paragraphs>
  <Slides>18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Грань</vt:lpstr>
      <vt:lpstr>СОБСТВЕННОСТЬ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Практическое задание</vt:lpstr>
      <vt:lpstr>Практическое задание</vt:lpstr>
      <vt:lpstr>Презентация PowerPoint</vt:lpstr>
      <vt:lpstr>Субъекты права собственности установите соответствие</vt:lpstr>
      <vt:lpstr>Презентация PowerPoint</vt:lpstr>
      <vt:lpstr>Презентация PowerPoint</vt:lpstr>
      <vt:lpstr>Презентация PowerPoint</vt:lpstr>
      <vt:lpstr>Практическое задание установите соответствие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Netbook</dc:creator>
  <cp:lastModifiedBy>master</cp:lastModifiedBy>
  <cp:revision>11</cp:revision>
  <dcterms:created xsi:type="dcterms:W3CDTF">2015-02-17T23:12:24Z</dcterms:created>
  <dcterms:modified xsi:type="dcterms:W3CDTF">2025-12-10T07:02:05Z</dcterms:modified>
</cp:coreProperties>
</file>